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71" r:id="rId4"/>
    <p:sldId id="262" r:id="rId5"/>
    <p:sldId id="266" r:id="rId6"/>
    <p:sldId id="272" r:id="rId7"/>
    <p:sldId id="268" r:id="rId8"/>
    <p:sldId id="27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33E63-6594-44FD-95C9-2DC79FDCB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D5B20E-7D35-4779-84BF-04A9BB419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4AF325-974F-4277-83D4-D1C70EA9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70DEA8-B088-4DD8-B988-78EECDD2F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4EBCA3-F5EE-4D93-872B-B2A2934C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6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24284-E7DD-432E-9D58-DDA3FAC02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A537EF-2A9F-4510-83E4-29382B9B1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CDB5F3-D84D-4B55-A003-2FAEA72B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0900DF-306B-44BB-90BE-071ADABD6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084C4D-6170-4A09-A7F1-C98C55ED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38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0DF53E-3308-4F18-BC4D-9381101594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E49394-6E59-4405-9783-504DD61CB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08DA09-A617-4338-8532-EC4C0459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412F76-952C-4699-9D8F-87679FB8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F682A1-7DB6-4BFA-A327-70398936D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79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FDD3C0-5122-4D19-B54C-9A9F8144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539B9-CD2F-4205-A07C-7BB2E5D32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3FCB14-9875-4DC0-B80C-344B75AE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60C60B-65C9-4AEF-A008-74223D4BD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33C8D8-3434-43B4-B3BB-C1D3D19B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72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08548-A82C-48D7-9252-77866575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08E145-1623-471F-BC16-BE6AD9F2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7A9053-2827-456A-8F18-C464E0B57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258356-1113-4A93-B2F8-09A18DB89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E21C0B-3F51-45BD-8C89-F3844AD9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25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7CCD9-FCCD-4B60-A32F-F50FB766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F04987-3DF2-4B90-939D-F5B6B5834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D8E505-FA3E-40CA-84A2-B45072750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808210-8A25-4723-BA03-2F050A90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493FE0-A0F1-4433-A5BF-991910D5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D7EA66-6B8D-42B1-999E-0ACB67BCD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2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6140C-27C1-45AD-8633-0D93D4E27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2DFDDE-8442-465F-AF08-75CEABA2B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CE6DA0-88C0-452D-B61F-11BCE9B13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3ACFCF-6B33-44B6-A911-F1CBD2DB3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BDFAFC-A0E9-4A9C-8344-ACD4C55F0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35FCE91-66F7-4DC3-A74E-C33F502E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093B23D-51DA-49A9-A387-FCEE346A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19409F-7149-42F0-AED2-0C1321C7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394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F0F94-A078-4551-BF56-A9A1F1F4C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0AAF85B-713F-4C3E-9E96-0FB9D8B4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1D58497-BB88-402C-9ABB-F3BE62146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9356F2-B51E-4E3B-B6D4-EFB534234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94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27EC66B-3CFF-4710-8957-299087BD9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233D8C8-72BC-4D9A-A54B-8DA86C369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63F17E-DDAA-4ABD-A88C-5285F70B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93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D42AA-5A86-446B-9143-10361CDC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E23FB7-D6C2-412E-930B-F63DF597C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4D8E95-5C17-4547-8EAD-D1821217B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D9CADC-9757-4A02-9760-F173CCF1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3A1FCA-8683-4505-902A-3067F1BA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C6DF2F-04C0-4655-93A9-77D77286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80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D4144-5CCD-4C95-BE1E-34B3BC722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EEFA84B-0D7D-4909-A1BD-60E0A4E9A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3552B1-4D84-45C7-8C23-8DEE41B2C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18E64F-8BDC-40D7-86D7-F1743746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E710DD-30C2-41A3-A692-A1208C81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9525A2-B102-4E6E-9832-FEA2CC19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174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8772991-D59F-4C7E-A3C1-CED2989D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1CFD7D-FF0B-4EF1-AB74-BCFF01D3B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48C452-4078-46B7-9520-4B8B2B40A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43BE1-3357-4F13-B370-F96FB7B8894C}" type="datetimeFigureOut">
              <a:rPr lang="pt-BR" smtClean="0"/>
              <a:t>26/08/2021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9FA07A-529A-40E1-907B-66D82E13C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175F50-12AB-4C82-A163-04CEB78AE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6461D-47F8-4481-A6FC-587EFE466B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32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0">
              <a:schemeClr val="accent3">
                <a:lumMod val="75000"/>
              </a:schemeClr>
            </a:gs>
            <a:gs pos="76000">
              <a:schemeClr val="tx1">
                <a:lumMod val="75000"/>
                <a:lumOff val="25000"/>
              </a:schemeClr>
            </a:gs>
            <a:gs pos="0">
              <a:srgbClr val="B9B9B9"/>
            </a:gs>
            <a:gs pos="0">
              <a:schemeClr val="bg1">
                <a:lumMod val="95000"/>
              </a:schemeClr>
            </a:gs>
            <a:gs pos="25000">
              <a:schemeClr val="bg2">
                <a:lumMod val="90000"/>
              </a:schemeClr>
            </a:gs>
            <a:gs pos="65000">
              <a:schemeClr val="tx1">
                <a:lumMod val="65000"/>
                <a:lumOff val="35000"/>
              </a:schemeClr>
            </a:gs>
            <a:gs pos="9700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AC3446-3C57-47B9-B648-015ABCC1351E}"/>
              </a:ext>
            </a:extLst>
          </p:cNvPr>
          <p:cNvSpPr txBox="1"/>
          <p:nvPr/>
        </p:nvSpPr>
        <p:spPr>
          <a:xfrm>
            <a:off x="3081338" y="3059668"/>
            <a:ext cx="5600700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ontrasting" dir="t"/>
          </a:scene3d>
          <a:sp3d prstMaterial="powder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PROJETO FAPERJ 2020/22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48ECB08-1C71-4EA0-9C87-79CC4ED29177}"/>
              </a:ext>
            </a:extLst>
          </p:cNvPr>
          <p:cNvSpPr/>
          <p:nvPr/>
        </p:nvSpPr>
        <p:spPr>
          <a:xfrm>
            <a:off x="6853238" y="2900363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C47AE76-F25D-45BF-9DC0-8B5C01F3A2EA}"/>
              </a:ext>
            </a:extLst>
          </p:cNvPr>
          <p:cNvSpPr/>
          <p:nvPr/>
        </p:nvSpPr>
        <p:spPr>
          <a:xfrm>
            <a:off x="3081338" y="3655517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09A0BD-3538-483C-9633-368D57A3BE5F}"/>
              </a:ext>
            </a:extLst>
          </p:cNvPr>
          <p:cNvSpPr txBox="1"/>
          <p:nvPr/>
        </p:nvSpPr>
        <p:spPr>
          <a:xfrm>
            <a:off x="2493169" y="628650"/>
            <a:ext cx="6777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ahnschrift" panose="020B0502040204020203" pitchFamily="34" charset="0"/>
                <a:cs typeface="Dubai Medium" panose="020B0603030403030204" pitchFamily="34" charset="-78"/>
              </a:rPr>
              <a:t>ESCOLA TÉCNICA ESTADUAL SANTA CRUZ</a:t>
            </a:r>
          </a:p>
        </p:txBody>
      </p:sp>
    </p:spTree>
    <p:extLst>
      <p:ext uri="{BB962C8B-B14F-4D97-AF65-F5344CB8AC3E}">
        <p14:creationId xmlns:p14="http://schemas.microsoft.com/office/powerpoint/2010/main" val="365006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54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2" grpId="3"/>
      <p:bldP spid="2" grpId="4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2"/>
      <p:bldP spid="5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1A42A-A14B-47AC-B4EB-3F2183AF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57"/>
            <a:ext cx="10515600" cy="1182074"/>
          </a:xfrm>
        </p:spPr>
        <p:txBody>
          <a:bodyPr>
            <a:norm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Bahnschrift" panose="020B0502040204020203" pitchFamily="34" charset="0"/>
              </a:rPr>
              <a:t>SOBRE O PROJETO...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6EABEB-EB10-460A-B11B-830FF1C39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6" y="125333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Dispositivo Automático para saída de remédios</a:t>
            </a:r>
          </a:p>
          <a:p>
            <a:pPr marL="0" indent="0" algn="ctr">
              <a:buNone/>
            </a:pPr>
            <a:endParaRPr lang="pt-BR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r>
              <a:rPr lang="pt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Alarme programável;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endParaRPr lang="pt-BR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r>
              <a:rPr lang="pt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Placa Arduíno (NODEMCU);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endParaRPr lang="pt-BR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r>
              <a:rPr lang="pt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Servomotor;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endParaRPr lang="pt-BR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r>
              <a:rPr lang="pt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Sensor Radiofrequência.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7F7582-5B30-46BD-A740-E4963F684037}"/>
              </a:ext>
            </a:extLst>
          </p:cNvPr>
          <p:cNvSpPr/>
          <p:nvPr/>
        </p:nvSpPr>
        <p:spPr>
          <a:xfrm rot="19270750">
            <a:off x="9570721" y="5514635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56FEEF8-5D5F-47A0-89B7-C43F2229F976}"/>
              </a:ext>
            </a:extLst>
          </p:cNvPr>
          <p:cNvSpPr/>
          <p:nvPr/>
        </p:nvSpPr>
        <p:spPr>
          <a:xfrm rot="5400000">
            <a:off x="9547859" y="5532670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5D5797-8EDE-450D-82F4-051C54566C8C}"/>
              </a:ext>
            </a:extLst>
          </p:cNvPr>
          <p:cNvSpPr/>
          <p:nvPr/>
        </p:nvSpPr>
        <p:spPr>
          <a:xfrm>
            <a:off x="9570719" y="5532670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77DD5D0-260B-40CD-B8D3-F389F308AF50}"/>
              </a:ext>
            </a:extLst>
          </p:cNvPr>
          <p:cNvSpPr/>
          <p:nvPr/>
        </p:nvSpPr>
        <p:spPr>
          <a:xfrm rot="16200000">
            <a:off x="671526" y="753416"/>
            <a:ext cx="287629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9E360A7-52E0-4FAB-91F4-08A2C84E70FD}"/>
              </a:ext>
            </a:extLst>
          </p:cNvPr>
          <p:cNvSpPr/>
          <p:nvPr/>
        </p:nvSpPr>
        <p:spPr>
          <a:xfrm rot="2473084">
            <a:off x="9594588" y="5581809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59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0" presetClass="exit" presetSubtype="0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9" grpId="0" animBg="1"/>
      <p:bldP spid="9" grpId="1" animBg="1"/>
      <p:bldP spid="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1A42A-A14B-47AC-B4EB-3F2183AF2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57"/>
            <a:ext cx="10515600" cy="1182074"/>
          </a:xfrm>
        </p:spPr>
        <p:txBody>
          <a:bodyPr>
            <a:normAutofit/>
          </a:bodyPr>
          <a:lstStyle/>
          <a:p>
            <a:r>
              <a:rPr lang="pt-BR" sz="1800" b="1" dirty="0">
                <a:solidFill>
                  <a:schemeClr val="bg1"/>
                </a:solidFill>
                <a:latin typeface="Bahnschrift" panose="020B0502040204020203" pitchFamily="34" charset="0"/>
              </a:rPr>
              <a:t>OBJETIVO...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6EABEB-EB10-460A-B11B-830FF1C39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6" y="1253331"/>
            <a:ext cx="10515600" cy="4351338"/>
          </a:xfrm>
        </p:spPr>
        <p:txBody>
          <a:bodyPr/>
          <a:lstStyle/>
          <a:p>
            <a:pPr lvl="1"/>
            <a:endParaRPr lang="pt-BR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r>
              <a:rPr lang="pt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Atender à necessidade de pessoas que ingerem diversos fármacos por dia;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endParaRPr lang="pt-BR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r>
              <a:rPr lang="pt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Trazer uma maior organização, além de facilitar o consumo;</a:t>
            </a: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endParaRPr lang="pt-BR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lvl="1">
              <a:buClr>
                <a:schemeClr val="accent4"/>
              </a:buClr>
              <a:buFont typeface="Wingdings" panose="05000000000000000000" pitchFamily="2" charset="2"/>
              <a:buChar char="è"/>
            </a:pPr>
            <a:r>
              <a:rPr lang="pt-BR" sz="2000" dirty="0">
                <a:solidFill>
                  <a:schemeClr val="bg1"/>
                </a:solidFill>
                <a:latin typeface="Bahnschrift" panose="020B0502040204020203" pitchFamily="34" charset="0"/>
              </a:rPr>
              <a:t>Emissão de sinais sonoros e luminosos para um maior alerta.</a:t>
            </a:r>
          </a:p>
          <a:p>
            <a:pPr lvl="1"/>
            <a:endParaRPr lang="pt-BR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pt-BR" sz="20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7F7582-5B30-46BD-A740-E4963F684037}"/>
              </a:ext>
            </a:extLst>
          </p:cNvPr>
          <p:cNvSpPr/>
          <p:nvPr/>
        </p:nvSpPr>
        <p:spPr>
          <a:xfrm rot="19270750">
            <a:off x="9570721" y="5514635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56FEEF8-5D5F-47A0-89B7-C43F2229F976}"/>
              </a:ext>
            </a:extLst>
          </p:cNvPr>
          <p:cNvSpPr/>
          <p:nvPr/>
        </p:nvSpPr>
        <p:spPr>
          <a:xfrm rot="5400000">
            <a:off x="9547859" y="5532670"/>
            <a:ext cx="1828800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5D5797-8EDE-450D-82F4-051C54566C8C}"/>
              </a:ext>
            </a:extLst>
          </p:cNvPr>
          <p:cNvSpPr/>
          <p:nvPr/>
        </p:nvSpPr>
        <p:spPr>
          <a:xfrm>
            <a:off x="9570719" y="5532670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77DD5D0-260B-40CD-B8D3-F389F308AF50}"/>
              </a:ext>
            </a:extLst>
          </p:cNvPr>
          <p:cNvSpPr/>
          <p:nvPr/>
        </p:nvSpPr>
        <p:spPr>
          <a:xfrm rot="16200000">
            <a:off x="671526" y="753416"/>
            <a:ext cx="287629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9E360A7-52E0-4FAB-91F4-08A2C84E70FD}"/>
              </a:ext>
            </a:extLst>
          </p:cNvPr>
          <p:cNvSpPr/>
          <p:nvPr/>
        </p:nvSpPr>
        <p:spPr>
          <a:xfrm rot="2473084">
            <a:off x="9594588" y="5581809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678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0" presetClass="exit" presetSubtype="0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0" presetClass="exit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9" grpId="0" animBg="1"/>
      <p:bldP spid="9" grpId="1" animBg="1"/>
      <p:bldP spid="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9400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E034A8-A7AF-422D-BDD9-8EFBF10356CC}"/>
              </a:ext>
            </a:extLst>
          </p:cNvPr>
          <p:cNvSpPr txBox="1"/>
          <p:nvPr/>
        </p:nvSpPr>
        <p:spPr>
          <a:xfrm>
            <a:off x="3954818" y="560475"/>
            <a:ext cx="4360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VISUALIZAÇÃO GERAL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2EE7FD-EC76-4CB9-AE08-79B25CF9A5F3}"/>
              </a:ext>
            </a:extLst>
          </p:cNvPr>
          <p:cNvSpPr txBox="1"/>
          <p:nvPr/>
        </p:nvSpPr>
        <p:spPr>
          <a:xfrm>
            <a:off x="4869218" y="1600200"/>
            <a:ext cx="253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VISÃO EXTERNA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54F152-DF99-4A79-8EA0-1E9D6FED3A21}"/>
              </a:ext>
            </a:extLst>
          </p:cNvPr>
          <p:cNvSpPr txBox="1"/>
          <p:nvPr/>
        </p:nvSpPr>
        <p:spPr>
          <a:xfrm>
            <a:off x="8792307" y="1600200"/>
            <a:ext cx="253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" panose="020B0502040204020203" pitchFamily="34" charset="0"/>
              </a:rPr>
              <a:t>VISÃO INTERNA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7F69045-5124-4396-9402-1669A5EC68E8}"/>
              </a:ext>
            </a:extLst>
          </p:cNvPr>
          <p:cNvSpPr txBox="1"/>
          <p:nvPr/>
        </p:nvSpPr>
        <p:spPr>
          <a:xfrm>
            <a:off x="946129" y="1600200"/>
            <a:ext cx="253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MECÂNICA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INTERNA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DF37C9EC-403E-4077-859E-C0AD235BC0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8684893"/>
                  </p:ext>
                </p:extLst>
              </p:nvPr>
            </p:nvGraphicFramePr>
            <p:xfrm>
              <a:off x="526769" y="2106530"/>
              <a:ext cx="3870153" cy="404733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70153" cy="4047334"/>
                    </a:xfrm>
                    <a:prstGeom prst="rect">
                      <a:avLst/>
                    </a:prstGeom>
                    <a:effectLst>
                      <a:reflection blurRad="6350" stA="52000" endA="300" endPos="35000" dir="5400000" sy="-100000" algn="bl" rotWithShape="0"/>
                    </a:effectLst>
                  </am3d:spPr>
                  <am3d:camera>
                    <am3d:pos x="0" y="0" z="725752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808" d="1000000"/>
                    <am3d:preTrans dx="-1442759" dy="-15771587" dz="-46305214"/>
                    <am3d:scale>
                      <am3d:sx n="1000000" d="1000000"/>
                      <am3d:sy n="1000000" d="1000000"/>
                      <am3d:sz n="1000000" d="1000000"/>
                    </am3d:scale>
                    <am3d:rot ax="3528138" ay="-2959852" az="-30837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DF37C9EC-403E-4077-859E-C0AD235BC0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6769" y="2106530"/>
                <a:ext cx="3870153" cy="4047334"/>
              </a:xfrm>
              <a:prstGeom prst="rect">
                <a:avLst/>
              </a:prstGeom>
              <a:effectLst>
                <a:reflection blurRad="6350" stA="52000" endA="300" endPos="35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o 3D 10">
                <a:extLst>
                  <a:ext uri="{FF2B5EF4-FFF2-40B4-BE49-F238E27FC236}">
                    <a16:creationId xmlns:a16="http://schemas.microsoft.com/office/drawing/2014/main" id="{0054C692-1E55-438B-9611-F8E4467711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061119"/>
                  </p:ext>
                </p:extLst>
              </p:nvPr>
            </p:nvGraphicFramePr>
            <p:xfrm>
              <a:off x="8265389" y="2191318"/>
              <a:ext cx="3437625" cy="34902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37625" cy="3490250"/>
                    </a:xfrm>
                    <a:prstGeom prst="rect">
                      <a:avLst/>
                    </a:prstGeom>
                    <a:effectLst>
                      <a:reflection blurRad="6350" stA="50000" endA="300" endPos="55000" dir="5400000" sy="-100000" algn="bl" rotWithShape="0"/>
                    </a:effectLst>
                  </am3d:spPr>
                  <am3d:camera>
                    <am3d:pos x="0" y="0" z="771939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4773" d="1000000"/>
                    <am3d:preTrans dx="-1357474" dy="-17954532" dz="50777353"/>
                    <am3d:scale>
                      <am3d:sx n="1000000" d="1000000"/>
                      <am3d:sy n="1000000" d="1000000"/>
                      <am3d:sz n="1000000" d="1000000"/>
                    </am3d:scale>
                    <am3d:rot ax="4333233" ay="-5159805" az="-433074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679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o 3D 10">
                <a:extLst>
                  <a:ext uri="{FF2B5EF4-FFF2-40B4-BE49-F238E27FC236}">
                    <a16:creationId xmlns:a16="http://schemas.microsoft.com/office/drawing/2014/main" id="{0054C692-1E55-438B-9611-F8E4467711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5389" y="2191318"/>
                <a:ext cx="3437625" cy="3490250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>
                <a:extLst>
                  <a:ext uri="{FF2B5EF4-FFF2-40B4-BE49-F238E27FC236}">
                    <a16:creationId xmlns:a16="http://schemas.microsoft.com/office/drawing/2014/main" id="{F8531A13-B137-45C4-95F1-081B54DEEA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3802480"/>
                  </p:ext>
                </p:extLst>
              </p:nvPr>
            </p:nvGraphicFramePr>
            <p:xfrm>
              <a:off x="4358153" y="2233548"/>
              <a:ext cx="3475691" cy="34966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475691" cy="3496656"/>
                    </a:xfrm>
                    <a:prstGeom prst="rect">
                      <a:avLst/>
                    </a:prstGeom>
                    <a:effectLst>
                      <a:reflection blurRad="6350" stA="50000" endA="300" endPos="55000" dir="5400000" sy="-100000" algn="bl" rotWithShape="0"/>
                    </a:effectLst>
                  </am3d:spPr>
                  <am3d:camera>
                    <am3d:pos x="0" y="0" z="79240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600" d="1000000"/>
                    <am3d:preTrans dx="-660840" dy="-1870608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026042" ay="-5259154" az="-802747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1135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>
                <a:extLst>
                  <a:ext uri="{FF2B5EF4-FFF2-40B4-BE49-F238E27FC236}">
                    <a16:creationId xmlns:a16="http://schemas.microsoft.com/office/drawing/2014/main" id="{F8531A13-B137-45C4-95F1-081B54DEEA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8153" y="2233548"/>
                <a:ext cx="3475691" cy="3496656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530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5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9400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>
                <a:extLst>
                  <a:ext uri="{FF2B5EF4-FFF2-40B4-BE49-F238E27FC236}">
                    <a16:creationId xmlns:a16="http://schemas.microsoft.com/office/drawing/2014/main" id="{A0F991D2-356C-41A3-9E2E-85D024EACC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3251682"/>
                  </p:ext>
                </p:extLst>
              </p:nvPr>
            </p:nvGraphicFramePr>
            <p:xfrm>
              <a:off x="1900554" y="1199738"/>
              <a:ext cx="5828159" cy="41019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28159" cy="4101994"/>
                    </a:xfrm>
                    <a:prstGeom prst="rect">
                      <a:avLst/>
                    </a:prstGeom>
                    <a:effectLst>
                      <a:reflection stA="50000" endA="300" endPos="55000" dir="5400000" sy="-100000" algn="bl" rotWithShape="0"/>
                    </a:effectLst>
                  </am3d:spPr>
                  <am3d:camera>
                    <am3d:pos x="0" y="0" z="725752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808" d="1000000"/>
                    <am3d:preTrans dx="-1442759" dy="-15771587" dz="-46305214"/>
                    <am3d:scale>
                      <am3d:sx n="1000000" d="1000000"/>
                      <am3d:sy n="1000000" d="1000000"/>
                      <am3d:sz n="1000000" d="1000000"/>
                    </am3d:scale>
                    <am3d:rot ax="1631999" ay="-2031024" az="-95848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6907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>
                <a:extLst>
                  <a:ext uri="{FF2B5EF4-FFF2-40B4-BE49-F238E27FC236}">
                    <a16:creationId xmlns:a16="http://schemas.microsoft.com/office/drawing/2014/main" id="{A0F991D2-356C-41A3-9E2E-85D024EAC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0554" y="1199738"/>
                <a:ext cx="5828159" cy="4101994"/>
              </a:xfrm>
              <a:prstGeom prst="rect">
                <a:avLst/>
              </a:prstGeom>
              <a:effectLst>
                <a:reflection stA="50000" endA="300" endPos="55000" dir="5400000" sy="-100000" algn="bl" rotWithShape="0"/>
              </a:effectLst>
            </p:spPr>
          </p:pic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0A5E02D2-499F-4DBF-916B-2916B9C33827}"/>
              </a:ext>
            </a:extLst>
          </p:cNvPr>
          <p:cNvSpPr txBox="1"/>
          <p:nvPr/>
        </p:nvSpPr>
        <p:spPr>
          <a:xfrm>
            <a:off x="7730086" y="1199738"/>
            <a:ext cx="35564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Círculo central responsável pelo armazenamento dos remédios 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endParaRPr lang="pt-BR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Placa (Arduíno</a:t>
            </a:r>
            <a:r>
              <a:rPr lang="pt-BR" b="1">
                <a:solidFill>
                  <a:schemeClr val="bg1"/>
                </a:solidFill>
                <a:latin typeface="Bahnschrift" panose="020B0502040204020203" pitchFamily="34" charset="0"/>
              </a:rPr>
              <a:t>), que </a:t>
            </a: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é por onde a programação é realizada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endParaRPr lang="pt-BR" dirty="0">
              <a:latin typeface="Bahnschrift" panose="020B0502040204020203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Programação executada de acordo com o horário dos remédios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endParaRPr lang="pt-BR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Rotação de acordo com a programação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2AD6C92-78A3-45E5-97C9-EBAEE806C52C}"/>
              </a:ext>
            </a:extLst>
          </p:cNvPr>
          <p:cNvSpPr txBox="1"/>
          <p:nvPr/>
        </p:nvSpPr>
        <p:spPr>
          <a:xfrm>
            <a:off x="8235369" y="895520"/>
            <a:ext cx="2545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MECÂNICA INTERNA</a:t>
            </a:r>
          </a:p>
        </p:txBody>
      </p:sp>
    </p:spTree>
    <p:extLst>
      <p:ext uri="{BB962C8B-B14F-4D97-AF65-F5344CB8AC3E}">
        <p14:creationId xmlns:p14="http://schemas.microsoft.com/office/powerpoint/2010/main" val="2246971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9400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A5E02D2-499F-4DBF-916B-2916B9C33827}"/>
              </a:ext>
            </a:extLst>
          </p:cNvPr>
          <p:cNvSpPr txBox="1"/>
          <p:nvPr/>
        </p:nvSpPr>
        <p:spPr>
          <a:xfrm>
            <a:off x="7730086" y="1997839"/>
            <a:ext cx="3556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Display (20x4) – Visualização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endParaRPr lang="pt-BR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Porta com radiofrequência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endParaRPr lang="pt-BR" dirty="0">
              <a:latin typeface="Bahnschrift" panose="020B0502040204020203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Sinalização nos horários programados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2AD6C92-78A3-45E5-97C9-EBAEE806C52C}"/>
              </a:ext>
            </a:extLst>
          </p:cNvPr>
          <p:cNvSpPr txBox="1"/>
          <p:nvPr/>
        </p:nvSpPr>
        <p:spPr>
          <a:xfrm>
            <a:off x="8235368" y="1556928"/>
            <a:ext cx="2545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VISÃO EXTERNA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AACCD5F2-F90A-4CA4-87E7-C8308DA22F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7910852"/>
                  </p:ext>
                </p:extLst>
              </p:nvPr>
            </p:nvGraphicFramePr>
            <p:xfrm>
              <a:off x="1845627" y="1295630"/>
              <a:ext cx="3999080" cy="39609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99080" cy="3960993"/>
                    </a:xfrm>
                    <a:prstGeom prst="rect">
                      <a:avLst/>
                    </a:prstGeom>
                    <a:effectLst>
                      <a:reflection blurRad="6350" stA="50000" endA="300" endPos="55000" dir="5400000" sy="-100000" algn="bl" rotWithShape="0"/>
                    </a:effectLst>
                  </am3d:spPr>
                  <am3d:camera>
                    <am3d:pos x="0" y="0" z="79240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4600" d="1000000"/>
                    <am3d:preTrans dx="-660840" dy="-1870608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5200" ay="-4677588" az="-11807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892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AACCD5F2-F90A-4CA4-87E7-C8308DA22F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5627" y="1295630"/>
                <a:ext cx="3999080" cy="3960993"/>
              </a:xfrm>
              <a:prstGeom prst="rect">
                <a:avLst/>
              </a:prstGeom>
              <a:effectLst>
                <a:reflection blurRad="6350" stA="50000" endA="300" endPos="55000" dir="5400000" sy="-100000" algn="bl" rotWithShape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8371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85000"/>
              </a:schemeClr>
            </a:gs>
            <a:gs pos="9400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A5E02D2-499F-4DBF-916B-2916B9C33827}"/>
              </a:ext>
            </a:extLst>
          </p:cNvPr>
          <p:cNvSpPr txBox="1"/>
          <p:nvPr/>
        </p:nvSpPr>
        <p:spPr>
          <a:xfrm>
            <a:off x="7922968" y="2105838"/>
            <a:ext cx="3128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Presença de coolers para promover o resfriamento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endParaRPr lang="pt-BR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è"/>
            </a:pPr>
            <a:r>
              <a:rPr lang="pt-BR" b="1" dirty="0">
                <a:solidFill>
                  <a:schemeClr val="bg1"/>
                </a:solidFill>
                <a:latin typeface="Bahnschrift" panose="020B0502040204020203" pitchFamily="34" charset="0"/>
              </a:rPr>
              <a:t>Carregamento da placa realizado via cabo usb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o 3D 2">
                <a:extLst>
                  <a:ext uri="{FF2B5EF4-FFF2-40B4-BE49-F238E27FC236}">
                    <a16:creationId xmlns:a16="http://schemas.microsoft.com/office/drawing/2014/main" id="{A7EED052-F98F-45D5-8F57-0F2C3383C2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7479693"/>
                  </p:ext>
                </p:extLst>
              </p:nvPr>
            </p:nvGraphicFramePr>
            <p:xfrm>
              <a:off x="2043078" y="1088932"/>
              <a:ext cx="4034044" cy="41076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34044" cy="4107687"/>
                    </a:xfrm>
                    <a:prstGeom prst="rect">
                      <a:avLst/>
                    </a:prstGeom>
                    <a:effectLst>
                      <a:reflection blurRad="6350" stA="50000" endA="300" endPos="55500" dist="50800" dir="5400000" sy="-100000" algn="bl" rotWithShape="0"/>
                    </a:effectLst>
                  </am3d:spPr>
                  <am3d:camera>
                    <am3d:pos x="0" y="0" z="771939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4773" d="1000000"/>
                    <am3d:preTrans dx="-1357474" dy="-17954532" dz="50777353"/>
                    <am3d:scale>
                      <am3d:sx n="1000000" d="1000000"/>
                      <am3d:sy n="1000000" d="1000000"/>
                      <am3d:sz n="1000000" d="1000000"/>
                    </am3d:scale>
                    <am3d:rot ax="1640810" ay="-4328422" az="-15724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933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o 3D 2">
                <a:extLst>
                  <a:ext uri="{FF2B5EF4-FFF2-40B4-BE49-F238E27FC236}">
                    <a16:creationId xmlns:a16="http://schemas.microsoft.com/office/drawing/2014/main" id="{A7EED052-F98F-45D5-8F57-0F2C3383C2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3078" y="1088932"/>
                <a:ext cx="4034044" cy="4107687"/>
              </a:xfrm>
              <a:prstGeom prst="rect">
                <a:avLst/>
              </a:prstGeom>
              <a:effectLst>
                <a:reflection blurRad="6350" stA="50000" endA="300" endPos="55500" dist="50800" dir="5400000" sy="-100000" algn="bl" rotWithShape="0"/>
              </a:effectLst>
            </p:spPr>
          </p:pic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3DB70486-0D28-4B2A-8096-352EC07AC467}"/>
              </a:ext>
            </a:extLst>
          </p:cNvPr>
          <p:cNvSpPr txBox="1"/>
          <p:nvPr/>
        </p:nvSpPr>
        <p:spPr>
          <a:xfrm>
            <a:off x="8265319" y="1428730"/>
            <a:ext cx="244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VISÃO INTERNA</a:t>
            </a:r>
            <a:endParaRPr lang="pt-BR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35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9400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EAC3446-3C57-47B9-B648-015ABCC1351E}"/>
              </a:ext>
            </a:extLst>
          </p:cNvPr>
          <p:cNvSpPr txBox="1"/>
          <p:nvPr/>
        </p:nvSpPr>
        <p:spPr>
          <a:xfrm>
            <a:off x="2838267" y="2207528"/>
            <a:ext cx="6431939" cy="255454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ontrasting" dir="t"/>
          </a:scene3d>
          <a:sp3d prstMaterial="powder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  <a:cs typeface="Dubai" panose="020B0503030403030204" pitchFamily="34" charset="-78"/>
              </a:rPr>
              <a:t>“O único homem que está isento de erros é aquele que não arrisca acertar.”</a:t>
            </a:r>
          </a:p>
          <a:p>
            <a:pPr algn="ctr"/>
            <a:r>
              <a:rPr lang="pt-BR" sz="32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Bahnschrift" panose="020B0502040204020203" pitchFamily="34" charset="0"/>
                <a:cs typeface="Dubai" panose="020B0503030403030204" pitchFamily="34" charset="-78"/>
              </a:rPr>
              <a:t>			      Albert Einstein</a:t>
            </a:r>
          </a:p>
          <a:p>
            <a:pPr algn="ctr"/>
            <a:endParaRPr lang="pt-BR" sz="32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48ECB08-1C71-4EA0-9C87-79CC4ED29177}"/>
              </a:ext>
            </a:extLst>
          </p:cNvPr>
          <p:cNvSpPr/>
          <p:nvPr/>
        </p:nvSpPr>
        <p:spPr>
          <a:xfrm>
            <a:off x="7152178" y="1810116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C47AE76-F25D-45BF-9DC0-8B5C01F3A2EA}"/>
              </a:ext>
            </a:extLst>
          </p:cNvPr>
          <p:cNvSpPr/>
          <p:nvPr/>
        </p:nvSpPr>
        <p:spPr>
          <a:xfrm>
            <a:off x="3151677" y="4289084"/>
            <a:ext cx="1828800" cy="4571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09A0BD-3538-483C-9633-368D57A3BE5F}"/>
              </a:ext>
            </a:extLst>
          </p:cNvPr>
          <p:cNvSpPr txBox="1"/>
          <p:nvPr/>
        </p:nvSpPr>
        <p:spPr>
          <a:xfrm>
            <a:off x="2493169" y="628650"/>
            <a:ext cx="6777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Bahnschrift" panose="020B0502040204020203" pitchFamily="34" charset="0"/>
                <a:cs typeface="Dubai Medium" panose="020B0603030403030204" pitchFamily="34" charset="-78"/>
              </a:rPr>
              <a:t>ESCOLA TÉCNICA ESTADUAL SANTA CRUZ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E65DF0E-B71C-46C3-8820-7E05AC024065}"/>
              </a:ext>
            </a:extLst>
          </p:cNvPr>
          <p:cNvSpPr txBox="1"/>
          <p:nvPr/>
        </p:nvSpPr>
        <p:spPr>
          <a:xfrm>
            <a:off x="11306908" y="6251359"/>
            <a:ext cx="144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35997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xit" presetSubtype="54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/>
      <p:bldP spid="5" grpId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2010</TotalTime>
  <Words>170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Bahnschrift</vt:lpstr>
      <vt:lpstr>Calibri</vt:lpstr>
      <vt:lpstr>Calibri Light</vt:lpstr>
      <vt:lpstr>Dubai</vt:lpstr>
      <vt:lpstr>Wingdings</vt:lpstr>
      <vt:lpstr>Tema do Office</vt:lpstr>
      <vt:lpstr>Apresentação do PowerPoint</vt:lpstr>
      <vt:lpstr>SOBRE O PROJETO...</vt:lpstr>
      <vt:lpstr>OBJETIVO...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Júlia Valentim</dc:creator>
  <cp:lastModifiedBy>Anderson</cp:lastModifiedBy>
  <cp:revision>10</cp:revision>
  <dcterms:created xsi:type="dcterms:W3CDTF">2021-08-22T19:59:19Z</dcterms:created>
  <dcterms:modified xsi:type="dcterms:W3CDTF">2021-08-26T14:35:18Z</dcterms:modified>
</cp:coreProperties>
</file>